
<file path=[Content_Types].xml><?xml version="1.0" encoding="utf-8"?>
<ns0:Types xmlns:ns0="http://schemas.openxmlformats.org/package/2006/content-types"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slides/slide16.xml" ContentType="application/vnd.openxmlformats-officedocument.presentationml.slide+xml"/>
  <ns0:Override PartName="/ppt/slides/slide17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ppt/notesSlides/notesSlide2.xml" ContentType="application/vnd.openxmlformats-officedocument.presentationml.notesSlide+xml"/>
  <ns0:Override PartName="/ppt/notesSlides/notesSlide3.xml" ContentType="application/vnd.openxmlformats-officedocument.presentationml.notesSlide+xml"/>
  <ns0:Override PartName="/ppt/notesSlides/notesSlide4.xml" ContentType="application/vnd.openxmlformats-officedocument.presentationml.notesSlide+xml"/>
  <ns0:Override PartName="/ppt/notesSlides/notesSlide5.xml" ContentType="application/vnd.openxmlformats-officedocument.presentationml.notesSlide+xml"/>
  <ns0:Override PartName="/ppt/notesSlides/notesSlide6.xml" ContentType="application/vnd.openxmlformats-officedocument.presentationml.notesSlide+xml"/>
  <ns0:Override PartName="/ppt/notesSlides/notesSlide7.xml" ContentType="application/vnd.openxmlformats-officedocument.presentationml.notesSlide+xml"/>
  <ns0:Override PartName="/ppt/notesSlides/notesSlide8.xml" ContentType="application/vnd.openxmlformats-officedocument.presentationml.notesSlide+xml"/>
  <ns0:Override PartName="/ppt/notesSlides/notesSlide9.xml" ContentType="application/vnd.openxmlformats-officedocument.presentationml.notesSlide+xml"/>
  <ns0:Override PartName="/ppt/notesSlides/notesSlide10.xml" ContentType="application/vnd.openxmlformats-officedocument.presentationml.notesSlide+xml"/>
  <ns0:Override PartName="/ppt/notesSlides/notesSlide11.xml" ContentType="application/vnd.openxmlformats-officedocument.presentationml.notesSlide+xml"/>
  <ns0:Override PartName="/ppt/notesSlides/notesSlide12.xml" ContentType="application/vnd.openxmlformats-officedocument.presentationml.notesSlide+xml"/>
  <ns0:Override PartName="/ppt/notesSlides/notesSlide13.xml" ContentType="application/vnd.openxmlformats-officedocument.presentationml.notesSlide+xml"/>
  <ns0:Override PartName="/ppt/notesSlides/notesSlide14.xml" ContentType="application/vnd.openxmlformats-officedocument.presentationml.notesSlide+xml"/>
  <ns0:Override PartName="/ppt/notesSlides/notesSlide15.xml" ContentType="application/vnd.openxmlformats-officedocument.presentationml.notesSlide+xml"/>
  <ns0:Override PartName="/ppt/notesSlides/notesSlide16.xml" ContentType="application/vnd.openxmlformats-officedocument.presentationml.notesSlide+xml"/>
  <ns0:Override PartName="/ppt/notesSlides/notesSlide17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?><ns0:Relationships xmlns:ns0="http://schemas.openxmlformats.org/package/2006/relationships"><ns0:Relationship Id="rId3" Type="http://schemas.openxmlformats.org/package/2006/relationships/metadata/core-properties" Target="docProps/core.xml"/><ns0:Relationship Id="rId2" Type="http://schemas.openxmlformats.org/package/2006/relationships/metadata/thumbnail" Target="docProps/thumbnail.jpeg"/><ns0:Relationship Id="rId1" Type="http://schemas.openxmlformats.org/officeDocument/2006/relationships/officeDocument" Target="ppt/presentation.xml"/><ns0:Relationship Id="rId4" Type="http://schemas.openxmlformats.org/officeDocument/2006/relationships/extended-properties" Target="docProps/app.xml"/></ns0: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9" d="100"/>
          <a:sy n="169" d="100"/>
        </p:scale>
        <p:origin x="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2407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?>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?>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?>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799951"/>
            <a:ext cx="790188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1076623"/>
            <a:ext cx="7901889" cy="524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34"/>
              </a:lnSpc>
              <a:buNone/>
            </a:pPr>
            <a:r>
              <a:rPr lang="en-US" sz="39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Agentes, skills y memoria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431750" y="1703040"/>
            <a:ext cx="7901889" cy="3427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Bef>
                <a:spcPts val="800"/>
              </a:spcBef>
              <a:buNone/>
            </a:pPr>
            <a:r>
              <a:rPr lang="en-US" sz="25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 sistema diario de IA, en acción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31750" y="2325142"/>
            <a:ext cx="7124649" cy="528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80"/>
              </a:lnSpc>
              <a:spcBef>
                <a:spcPts val="2200"/>
              </a:spcBef>
              <a:buNone/>
            </a:pPr>
            <a:r>
              <a:rPr lang="en-US" sz="16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un ticket ambiguo a una implementación, una revisión humana y una conversación resuelta.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31750" y="3361134"/>
            <a:ext cx="785961" cy="281285"/>
          </a:xfrm>
          <a:prstGeom prst="roundRect">
            <a:avLst>
              <a:gd name="adj" fmla="val 27090"/>
            </a:avLst>
          </a:prstGeom>
          <a:solidFill>
            <a:srgbClr val="202A4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251" y="3424535"/>
            <a:ext cx="594619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b="1" dirty="0">
                <a:solidFill>
                  <a:srgbClr val="A78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395413" y="3361134"/>
            <a:ext cx="631775" cy="281285"/>
          </a:xfrm>
          <a:prstGeom prst="roundRect">
            <a:avLst>
              <a:gd name="adj" fmla="val 27090"/>
            </a:avLst>
          </a:prstGeom>
          <a:solidFill>
            <a:srgbClr val="202A4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96913" y="3424535"/>
            <a:ext cx="437349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204889" y="3361134"/>
            <a:ext cx="1165473" cy="281285"/>
          </a:xfrm>
          <a:prstGeom prst="roundRect">
            <a:avLst>
              <a:gd name="adj" fmla="val 27090"/>
            </a:avLst>
          </a:prstGeom>
          <a:solidFill>
            <a:srgbClr val="202A4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306389" y="3424535"/>
            <a:ext cx="981721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548063" y="3361134"/>
            <a:ext cx="1576388" cy="281285"/>
          </a:xfrm>
          <a:prstGeom prst="roundRect">
            <a:avLst>
              <a:gd name="adj" fmla="val 27090"/>
            </a:avLst>
          </a:prstGeom>
          <a:solidFill>
            <a:srgbClr val="202A4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649563" y="3424535"/>
            <a:ext cx="1400854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b="1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HUMANO EN CONTROL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31750" y="3997970"/>
            <a:ext cx="8446109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28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M. Pino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PROMESA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83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voy a enseñaros una terminal durante 30 minutos.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771352"/>
            <a:ext cx="3873401" cy="3067348"/>
          </a:xfrm>
          <a:prstGeom prst="roundRect">
            <a:avLst>
              <a:gd name="adj" fmla="val 4140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776115"/>
            <a:ext cx="3873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4300389" y="1771352"/>
            <a:ext cx="0" cy="3067348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4833938"/>
            <a:ext cx="3873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771352"/>
            <a:ext cx="0" cy="3067348"/>
          </a:xfrm>
          <a:prstGeom prst="line">
            <a:avLst/>
          </a:prstGeom>
          <a:noFill/>
          <a:ln w="76200">
            <a:solidFill>
              <a:srgbClr val="FF6B7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98450" y="1971377"/>
            <a:ext cx="3474809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PODRÍAMOS HACER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98450" y="2231975"/>
            <a:ext cx="3474809" cy="603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900"/>
              </a:spcBef>
              <a:buNone/>
            </a:pPr>
            <a:r>
              <a:rPr lang="en-US" sz="2200" b="1" dirty="0">
                <a:solidFill>
                  <a:srgbClr val="F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 por 27 agentes y 92 skills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98450" y="3051125"/>
            <a:ext cx="3474809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7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Correcto, detallado… y difícil de recordar.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482852" y="1771352"/>
            <a:ext cx="3873401" cy="3067348"/>
          </a:xfrm>
          <a:prstGeom prst="roundRect">
            <a:avLst>
              <a:gd name="adj" fmla="val 4140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482852" y="1776115"/>
            <a:ext cx="3873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4" name="Shape 12"/>
          <p:cNvSpPr/>
          <p:nvPr/>
        </p:nvSpPr>
        <p:spPr>
          <a:xfrm>
            <a:off x="8351490" y="1771352"/>
            <a:ext cx="0" cy="3067348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5" name="Shape 13"/>
          <p:cNvSpPr/>
          <p:nvPr/>
        </p:nvSpPr>
        <p:spPr>
          <a:xfrm>
            <a:off x="4482852" y="4833938"/>
            <a:ext cx="3873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4520952" y="1771352"/>
            <a:ext cx="0" cy="3067348"/>
          </a:xfrm>
          <a:prstGeom prst="line">
            <a:avLst/>
          </a:prstGeom>
          <a:noFill/>
          <a:ln w="76200">
            <a:solidFill>
              <a:srgbClr val="63E6A5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Text 15"/>
          <p:cNvSpPr/>
          <p:nvPr/>
        </p:nvSpPr>
        <p:spPr>
          <a:xfrm>
            <a:off x="4749552" y="1971377"/>
            <a:ext cx="3474809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HAREMOS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749552" y="2231975"/>
            <a:ext cx="3474809" cy="603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900"/>
              </a:spcBef>
              <a:buNone/>
            </a:pPr>
            <a:r>
              <a:rPr lang="en-US" sz="22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Resolver juntos un caso real anonimizado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49552" y="3051125"/>
            <a:ext cx="3474809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7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 viviréis el sistema. Después veremos cómo está construido.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 1 · LLEGA EL TRABAJO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ticket aparentemente sencillo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03288"/>
            <a:ext cx="8001000" cy="704404"/>
          </a:xfrm>
          <a:prstGeom prst="roundRect">
            <a:avLst>
              <a:gd name="adj" fmla="val 14424"/>
            </a:avLst>
          </a:prstGeom>
          <a:solidFill>
            <a:srgbClr val="243154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6801" y="1430238"/>
            <a:ext cx="7824317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DEMO-247 · Analytics tracking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6801" y="1638895"/>
            <a:ext cx="7824317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4"/>
              </a:lnSpc>
              <a:spcBef>
                <a:spcPts val="300"/>
              </a:spcBef>
              <a:buNone/>
            </a:pPr>
            <a:r>
              <a:rPr lang="en-US" sz="17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Corregir la posición del CTA en el evento de salida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31750" y="2007691"/>
            <a:ext cx="8001000" cy="1784003"/>
          </a:xfrm>
          <a:prstGeom prst="rect">
            <a:avLst/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8427988" y="2007691"/>
            <a:ext cx="0" cy="1784003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Shape 7"/>
          <p:cNvSpPr/>
          <p:nvPr/>
        </p:nvSpPr>
        <p:spPr>
          <a:xfrm>
            <a:off x="431750" y="3786932"/>
            <a:ext cx="8001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0" name="Shape 8"/>
          <p:cNvSpPr/>
          <p:nvPr/>
        </p:nvSpPr>
        <p:spPr>
          <a:xfrm>
            <a:off x="436513" y="2007691"/>
            <a:ext cx="0" cy="1784003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1" name="Text 9"/>
          <p:cNvSpPr/>
          <p:nvPr/>
        </p:nvSpPr>
        <p:spPr>
          <a:xfrm>
            <a:off x="606326" y="2172742"/>
            <a:ext cx="7804886" cy="23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parámetro cta_position envía el identificador del botón en lugar de su posición.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6326" y="2568029"/>
            <a:ext cx="3632150" cy="713482"/>
          </a:xfrm>
          <a:prstGeom prst="roundRect">
            <a:avLst>
              <a:gd name="adj" fmla="val 14240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5452" y="2717155"/>
            <a:ext cx="3400577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1050" dirty="0">
                <a:solidFill>
                  <a:srgbClr val="AAB4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dataLayer real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55452" y="2956471"/>
            <a:ext cx="3400577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spcBef>
                <a:spcPts val="500"/>
              </a:spcBef>
              <a:buNone/>
            </a:pPr>
            <a:r>
              <a:rPr lang="en-US" sz="1050" dirty="0">
                <a:solidFill>
                  <a:srgbClr val="63E6A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ecommerce.items[0].ctaposition = "hero"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416177" y="2568029"/>
            <a:ext cx="3632150" cy="713482"/>
          </a:xfrm>
          <a:prstGeom prst="roundRect">
            <a:avLst>
              <a:gd name="adj" fmla="val 14240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65303" y="2717155"/>
            <a:ext cx="3400577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1050" dirty="0">
                <a:solidFill>
                  <a:srgbClr val="AAB4C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Configuración actual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65303" y="2956471"/>
            <a:ext cx="3400577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spcBef>
                <a:spcPts val="500"/>
              </a:spcBef>
              <a:buNone/>
            </a:pPr>
            <a:r>
              <a:rPr lang="en-US" sz="1050" dirty="0">
                <a:solidFill>
                  <a:srgbClr val="FF6B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ecommerce.items[0].cta_id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06326" y="3446562"/>
            <a:ext cx="7804886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3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Objetivo: corregir la variable y verificar el resultado.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DECISIÓN DEL PÚBLICO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 quién le darías el ticket primero?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28738"/>
            <a:ext cx="2514600" cy="2412950"/>
          </a:xfrm>
          <a:prstGeom prst="roundRect">
            <a:avLst>
              <a:gd name="adj" fmla="val 52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33500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2941588" y="1328738"/>
            <a:ext cx="0" cy="241295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3736925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28738"/>
            <a:ext cx="0" cy="2412950"/>
          </a:xfrm>
          <a:prstGeom prst="line">
            <a:avLst/>
          </a:prstGeom>
          <a:noFill/>
          <a:ln w="762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77972" y="1528763"/>
            <a:ext cx="208883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78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677972" y="2239863"/>
            <a:ext cx="208883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60"/>
              </a:lnSpc>
              <a:spcBef>
                <a:spcPts val="800"/>
              </a:spcBef>
              <a:buNone/>
            </a:pPr>
            <a:r>
              <a:rPr lang="en-US" sz="20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Iris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77972" y="2615654"/>
            <a:ext cx="2088833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8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 conocimiento interno en Jira y Confluence.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124051" y="1328738"/>
            <a:ext cx="2514600" cy="2412950"/>
          </a:xfrm>
          <a:prstGeom prst="roundRect">
            <a:avLst>
              <a:gd name="adj" fmla="val 52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124051" y="1333500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4" name="Shape 12"/>
          <p:cNvSpPr/>
          <p:nvPr/>
        </p:nvSpPr>
        <p:spPr>
          <a:xfrm>
            <a:off x="5633889" y="1328738"/>
            <a:ext cx="0" cy="241295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5" name="Shape 13"/>
          <p:cNvSpPr/>
          <p:nvPr/>
        </p:nvSpPr>
        <p:spPr>
          <a:xfrm>
            <a:off x="3124051" y="3736925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3162151" y="1328738"/>
            <a:ext cx="0" cy="2412950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Text 15"/>
          <p:cNvSpPr/>
          <p:nvPr/>
        </p:nvSpPr>
        <p:spPr>
          <a:xfrm>
            <a:off x="3370272" y="1528763"/>
            <a:ext cx="208883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3370272" y="2239863"/>
            <a:ext cx="2088833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60"/>
              </a:lnSpc>
              <a:spcBef>
                <a:spcPts val="800"/>
              </a:spcBef>
              <a:buNone/>
            </a:pPr>
            <a:r>
              <a:rPr lang="en-US" sz="20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 Ticket Triager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3370272" y="2889945"/>
            <a:ext cx="2088833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8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Convierte una petición en un contrato ejecutable.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816352" y="1328738"/>
            <a:ext cx="2514600" cy="2412950"/>
          </a:xfrm>
          <a:prstGeom prst="roundRect">
            <a:avLst>
              <a:gd name="adj" fmla="val 52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816352" y="1333500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2" name="Shape 20"/>
          <p:cNvSpPr/>
          <p:nvPr/>
        </p:nvSpPr>
        <p:spPr>
          <a:xfrm>
            <a:off x="8326189" y="1328738"/>
            <a:ext cx="0" cy="241295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3" name="Shape 21"/>
          <p:cNvSpPr/>
          <p:nvPr/>
        </p:nvSpPr>
        <p:spPr>
          <a:xfrm>
            <a:off x="5816352" y="3736925"/>
            <a:ext cx="25146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4" name="Shape 22"/>
          <p:cNvSpPr/>
          <p:nvPr/>
        </p:nvSpPr>
        <p:spPr>
          <a:xfrm>
            <a:off x="5854452" y="1328738"/>
            <a:ext cx="0" cy="2412950"/>
          </a:xfrm>
          <a:prstGeom prst="line">
            <a:avLst/>
          </a:prstGeom>
          <a:noFill/>
          <a:ln w="76200">
            <a:solidFill>
              <a:srgbClr val="FF9F43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5" name="Text 23"/>
          <p:cNvSpPr/>
          <p:nvPr/>
        </p:nvSpPr>
        <p:spPr>
          <a:xfrm>
            <a:off x="6062573" y="1528763"/>
            <a:ext cx="208883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062573" y="2239863"/>
            <a:ext cx="2088833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60"/>
              </a:lnSpc>
              <a:spcBef>
                <a:spcPts val="800"/>
              </a:spcBef>
              <a:buNone/>
            </a:pPr>
            <a:r>
              <a:rPr lang="en-US" sz="20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 Admin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6062573" y="2615654"/>
            <a:ext cx="2088833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8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Inspecciona e implementa dentro de GTM.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8945" y="3830538"/>
            <a:ext cx="8446109" cy="243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20"/>
              </a:lnSpc>
              <a:spcBef>
                <a:spcPts val="700"/>
              </a:spcBef>
              <a:buNone/>
            </a:pPr>
            <a:r>
              <a:rPr lang="en-US" sz="1500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Votad levantando la mano.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 2 · TRIAGE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primer agente no arregla el problema.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112788"/>
            <a:ext cx="8446109" cy="3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500"/>
              </a:spcBef>
              <a:buNone/>
            </a:pPr>
            <a:r>
              <a:rPr lang="en-US" sz="22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convierte en algo que se puede arreglar.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31750" y="1681163"/>
            <a:ext cx="3174950" cy="2768501"/>
          </a:xfrm>
          <a:prstGeom prst="roundRect">
            <a:avLst>
              <a:gd name="adj" fmla="val 458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31750" y="1685925"/>
            <a:ext cx="3174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3601938" y="1681163"/>
            <a:ext cx="0" cy="2768501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31750" y="4444901"/>
            <a:ext cx="3174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Shape 7"/>
          <p:cNvSpPr/>
          <p:nvPr/>
        </p:nvSpPr>
        <p:spPr>
          <a:xfrm>
            <a:off x="469850" y="1681163"/>
            <a:ext cx="0" cy="2768501"/>
          </a:xfrm>
          <a:prstGeom prst="line">
            <a:avLst/>
          </a:prstGeom>
          <a:noFill/>
          <a:ln w="76200">
            <a:solidFill>
              <a:srgbClr val="FF6B7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0" name="Text 8"/>
          <p:cNvSpPr/>
          <p:nvPr/>
        </p:nvSpPr>
        <p:spPr>
          <a:xfrm>
            <a:off x="698450" y="1881187"/>
            <a:ext cx="2762390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98450" y="2128986"/>
            <a:ext cx="2762390" cy="483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4"/>
              </a:lnSpc>
              <a:spcBef>
                <a:spcPts val="800"/>
              </a:spcBef>
              <a:buNone/>
            </a:pPr>
            <a:r>
              <a:rPr lang="en-US" sz="17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“La variable está mal. Corregidla.”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98450" y="2803178"/>
            <a:ext cx="2708225" cy="103495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alcance preciso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entidades identificadas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límite de publicación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criterios verificables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847802" y="2862263"/>
            <a:ext cx="323951" cy="40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4406503" y="1681163"/>
            <a:ext cx="4254401" cy="2768501"/>
          </a:xfrm>
          <a:prstGeom prst="roundRect">
            <a:avLst>
              <a:gd name="adj" fmla="val 458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406503" y="1685925"/>
            <a:ext cx="4254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8656141" y="1681163"/>
            <a:ext cx="0" cy="2768501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4406503" y="4444901"/>
            <a:ext cx="42544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Shape 16"/>
          <p:cNvSpPr/>
          <p:nvPr/>
        </p:nvSpPr>
        <p:spPr>
          <a:xfrm>
            <a:off x="4444603" y="1681163"/>
            <a:ext cx="0" cy="2768501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9" name="Text 17"/>
          <p:cNvSpPr/>
          <p:nvPr/>
        </p:nvSpPr>
        <p:spPr>
          <a:xfrm>
            <a:off x="4673203" y="1881187"/>
            <a:ext cx="3863429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CONTRATO DE ACEPTACIÓN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673203" y="2141786"/>
            <a:ext cx="3787676" cy="130953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una DLV para el campo anidado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Actualizar un único tag de GA4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tocar entidades ajenas al ticket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Comprobar que el workspace compila</a:t>
            </a:r>
            <a:endParaRPr lang="en-US" sz="1300" dirty="0"/>
          </a:p>
          <a:p>
            <a:pPr marL="120650" indent="-120650" algn="l">
              <a:lnSpc>
                <a:spcPts val="1664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Detenerse antes de publicar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 3 · ESPECIALIZACIÓN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agente no es el modelo.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16087"/>
            <a:ext cx="2793950" cy="2984450"/>
          </a:xfrm>
          <a:prstGeom prst="roundRect">
            <a:avLst>
              <a:gd name="adj" fmla="val 4546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20850"/>
            <a:ext cx="2793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3220938" y="1316087"/>
            <a:ext cx="0" cy="298445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4295775"/>
            <a:ext cx="2793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16087"/>
            <a:ext cx="0" cy="2984450"/>
          </a:xfrm>
          <a:prstGeom prst="line">
            <a:avLst/>
          </a:prstGeom>
          <a:noFill/>
          <a:ln w="762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98450" y="1516112"/>
            <a:ext cx="2373770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RESPONSABLE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98450" y="1776710"/>
            <a:ext cx="2373770" cy="3427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Bef>
                <a:spcPts val="900"/>
              </a:spcBef>
              <a:buNone/>
            </a:pPr>
            <a:r>
              <a:rPr lang="en-US" sz="2500" b="1" dirty="0">
                <a:solidFill>
                  <a:srgbClr val="A78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 Admin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698450" y="2322612"/>
            <a:ext cx="2373770" cy="51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6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Inspecciona, implementa y valida cambios dentro de Google Tag Manager.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98450" y="3062883"/>
            <a:ext cx="2327225" cy="316409"/>
          </a:xfrm>
          <a:prstGeom prst="roundRect">
            <a:avLst>
              <a:gd name="adj" fmla="val 80276"/>
            </a:avLst>
          </a:prstGeom>
          <a:solidFill>
            <a:srgbClr val="1C2541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4926" y="3135809"/>
            <a:ext cx="1353491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Límite: no publica solo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403402" y="1316087"/>
            <a:ext cx="4978301" cy="833735"/>
          </a:xfrm>
          <a:prstGeom prst="roundRect">
            <a:avLst>
              <a:gd name="adj" fmla="val 15233"/>
            </a:avLst>
          </a:prstGeom>
          <a:solidFill>
            <a:srgbClr val="1C254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3403402" y="1320850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8376940" y="1316087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3403402" y="2145060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Shape 16"/>
          <p:cNvSpPr/>
          <p:nvPr/>
        </p:nvSpPr>
        <p:spPr>
          <a:xfrm>
            <a:off x="3441502" y="1316087"/>
            <a:ext cx="0" cy="833735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9" name="Text 17"/>
          <p:cNvSpPr/>
          <p:nvPr/>
        </p:nvSpPr>
        <p:spPr>
          <a:xfrm>
            <a:off x="3670102" y="1516112"/>
            <a:ext cx="4601807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· CÓMO TRABAJA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70102" y="1738610"/>
            <a:ext cx="4601807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gtm-cli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</a:t>
            </a: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gtm-implementation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</a:t>
            </a: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atl-cli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403402" y="2276773"/>
            <a:ext cx="4978301" cy="833735"/>
          </a:xfrm>
          <a:prstGeom prst="roundRect">
            <a:avLst>
              <a:gd name="adj" fmla="val 15233"/>
            </a:avLst>
          </a:prstGeom>
          <a:solidFill>
            <a:srgbClr val="1C254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3403402" y="2281535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3" name="Shape 21"/>
          <p:cNvSpPr/>
          <p:nvPr/>
        </p:nvSpPr>
        <p:spPr>
          <a:xfrm>
            <a:off x="8376940" y="2276773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4" name="Shape 22"/>
          <p:cNvSpPr/>
          <p:nvPr/>
        </p:nvSpPr>
        <p:spPr>
          <a:xfrm>
            <a:off x="3403402" y="3105745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5" name="Shape 23"/>
          <p:cNvSpPr/>
          <p:nvPr/>
        </p:nvSpPr>
        <p:spPr>
          <a:xfrm>
            <a:off x="3441502" y="2276773"/>
            <a:ext cx="0" cy="833735"/>
          </a:xfrm>
          <a:prstGeom prst="line">
            <a:avLst/>
          </a:prstGeom>
          <a:noFill/>
          <a:ln w="76200">
            <a:solidFill>
              <a:srgbClr val="63E6A5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6" name="Text 24"/>
          <p:cNvSpPr/>
          <p:nvPr/>
        </p:nvSpPr>
        <p:spPr>
          <a:xfrm>
            <a:off x="3670102" y="2476798"/>
            <a:ext cx="4601807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 · DÓNDE ACTÚA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670102" y="2699296"/>
            <a:ext cx="4601807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 CLI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leer y modificar workspaces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403402" y="3237458"/>
            <a:ext cx="4978301" cy="833735"/>
          </a:xfrm>
          <a:prstGeom prst="roundRect">
            <a:avLst>
              <a:gd name="adj" fmla="val 15233"/>
            </a:avLst>
          </a:prstGeom>
          <a:solidFill>
            <a:srgbClr val="1C254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3403402" y="3242221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0" name="Shape 28"/>
          <p:cNvSpPr/>
          <p:nvPr/>
        </p:nvSpPr>
        <p:spPr>
          <a:xfrm>
            <a:off x="8376940" y="3237458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1" name="Shape 29"/>
          <p:cNvSpPr/>
          <p:nvPr/>
        </p:nvSpPr>
        <p:spPr>
          <a:xfrm>
            <a:off x="3403402" y="4066431"/>
            <a:ext cx="497830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2" name="Shape 30"/>
          <p:cNvSpPr/>
          <p:nvPr/>
        </p:nvSpPr>
        <p:spPr>
          <a:xfrm>
            <a:off x="3441502" y="3237458"/>
            <a:ext cx="0" cy="833735"/>
          </a:xfrm>
          <a:prstGeom prst="line">
            <a:avLst/>
          </a:prstGeom>
          <a:noFill/>
          <a:ln w="76200">
            <a:solidFill>
              <a:srgbClr val="FF9F43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3" name="Text 31"/>
          <p:cNvSpPr/>
          <p:nvPr/>
        </p:nvSpPr>
        <p:spPr>
          <a:xfrm>
            <a:off x="3670102" y="3437483"/>
            <a:ext cx="4601807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MEMORIA · QUÉ CONSERVA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670102" y="3659981"/>
            <a:ext cx="4601807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Contenedores, patrones, decisiones y trabajos anteriores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IMPLEMENTACIÓN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83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momentos. No cuatrocientas líneas de log.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745903"/>
            <a:ext cx="1841450" cy="2463701"/>
          </a:xfrm>
          <a:prstGeom prst="roundRect">
            <a:avLst>
              <a:gd name="adj" fmla="val 6897"/>
            </a:avLst>
          </a:prstGeom>
          <a:solidFill>
            <a:srgbClr val="151C31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7361" y="1945928"/>
            <a:ext cx="147022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17361" y="2657029"/>
            <a:ext cx="1470228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Inspeccionar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7361" y="2998738"/>
            <a:ext cx="1470228" cy="51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real, workspaces y entidades existentes.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450902" y="1745903"/>
            <a:ext cx="1841450" cy="2463701"/>
          </a:xfrm>
          <a:prstGeom prst="roundRect">
            <a:avLst>
              <a:gd name="adj" fmla="val 6897"/>
            </a:avLst>
          </a:prstGeom>
          <a:solidFill>
            <a:srgbClr val="151C31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636513" y="1945928"/>
            <a:ext cx="147022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A78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2636513" y="2657029"/>
            <a:ext cx="1470228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Aislar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636513" y="2998738"/>
            <a:ext cx="1470228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un workspace dedicado al ticket.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470053" y="1745903"/>
            <a:ext cx="1841450" cy="2463701"/>
          </a:xfrm>
          <a:prstGeom prst="roundRect">
            <a:avLst>
              <a:gd name="adj" fmla="val 6897"/>
            </a:avLst>
          </a:prstGeom>
          <a:solidFill>
            <a:srgbClr val="151C31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55664" y="1945928"/>
            <a:ext cx="147022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4655664" y="2657029"/>
            <a:ext cx="1470228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Cambiar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55664" y="2998738"/>
            <a:ext cx="1470228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Añadir una variable y actualizar un tag.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89204" y="1745903"/>
            <a:ext cx="1841450" cy="2463701"/>
          </a:xfrm>
          <a:prstGeom prst="roundRect">
            <a:avLst>
              <a:gd name="adj" fmla="val 6897"/>
            </a:avLst>
          </a:prstGeom>
          <a:solidFill>
            <a:srgbClr val="151C31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674815" y="1945928"/>
            <a:ext cx="147022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6674815" y="2657029"/>
            <a:ext cx="1470228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74815" y="2998738"/>
            <a:ext cx="1470228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Preview y diff contra el alcance.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31750" y="4412754"/>
            <a:ext cx="8280499" cy="474166"/>
          </a:xfrm>
          <a:prstGeom prst="roundRect">
            <a:avLst>
              <a:gd name="adj" fmla="val 21427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80876" y="4561880"/>
            <a:ext cx="8141893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1050" dirty="0">
                <a:solidFill>
                  <a:srgbClr val="63E6A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PASSED</a:t>
            </a:r>
            <a:r>
              <a:rPr lang="en-US" sz="10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· +1 variable · ~1 tag · 0 cambios inesperados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ONLINE · PROMPT COMPLETO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 es lo único que voy a pedirle.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277987"/>
            <a:ext cx="8280499" cy="3276600"/>
          </a:xfrm>
          <a:prstGeom prst="roundRect">
            <a:avLst>
              <a:gd name="adj" fmla="val 3101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65018" y="1478012"/>
            <a:ext cx="7965191" cy="2876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18"/>
              </a:lnSpc>
              <a:buNone/>
            </a:pP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Usa el contenedor </a:t>
            </a:r>
            <a:r>
              <a:rPr lang="en-US" sz="1150" b="1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sandbox</a:t>
            </a: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</a:t>
            </a:r>
          </a:p>
          <a:p>
            <a:pPr>
              <a:lnSpc>
                <a:spcPts val="1518"/>
              </a:lnSpc>
            </a:pP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 un </a:t>
            </a:r>
            <a:r>
              <a:rPr lang="en-US" sz="115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workspace:</a:t>
            </a:r>
          </a:p>
          <a:p>
            <a:pPr>
              <a:lnSpc>
                <a:spcPts val="1518"/>
              </a:lnSpc>
            </a:pP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
</a:t>
            </a:r>
            <a:r>
              <a:rPr lang="en-US" sz="1150" b="1" dirty="0">
                <a:solidFill>
                  <a:srgbClr val="A78B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MC2026 - Safe agent demo – ONLINE</a:t>
            </a:r>
          </a:p>
          <a:p>
            <a:pPr>
              <a:lnSpc>
                <a:spcPts val="1518"/>
              </a:lnSpc>
              <a:spcBef>
                <a:spcPts val="900"/>
              </a:spcBef>
            </a:pP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Crea:
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una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variable de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dataLayer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para ecommerce.items.0.ctaposition</a:t>
            </a:r>
            <a:endParaRPr lang="en-US" sz="1150" dirty="0"/>
          </a:p>
          <a:p>
            <a:pPr>
              <a:lnSpc>
                <a:spcPts val="1518"/>
              </a:lnSpc>
              <a:spcBef>
                <a:spcPts val="900"/>
              </a:spcBef>
            </a:pP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un trigger para mc2026_select_item</a:t>
            </a:r>
            <a:endParaRPr lang="en-US" sz="1150" dirty="0"/>
          </a:p>
          <a:p>
            <a:pPr>
              <a:lnSpc>
                <a:spcPts val="1518"/>
              </a:lnSpc>
              <a:spcBef>
                <a:spcPts val="900"/>
              </a:spcBef>
            </a:pP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un Custom HTML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seguro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muestre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el valor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</a:t>
            </a:r>
            <a:r>
              <a:rPr lang="en-US" sz="1150" dirty="0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dirty="0" err="1">
                <a:solidFill>
                  <a:srgbClr val="31D7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consola</a:t>
            </a:r>
            <a:endParaRPr lang="en-US" sz="1150" dirty="0">
              <a:solidFill>
                <a:srgbClr val="31D7E8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pPr>
              <a:lnSpc>
                <a:spcPts val="1518"/>
              </a:lnSpc>
              <a:spcBef>
                <a:spcPts val="900"/>
              </a:spcBef>
            </a:pPr>
            <a:r>
              <a:rPr lang="en-US" sz="1150" dirty="0" err="1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Ejecuta</a:t>
            </a: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b="1" dirty="0">
                <a:solidFill>
                  <a:srgbClr val="63E6A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quick-preview</a:t>
            </a: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
</a:t>
            </a:r>
            <a:r>
              <a:rPr lang="en-US" sz="1150" dirty="0" err="1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Comprueba</a:t>
            </a:r>
            <a:r>
              <a:rPr lang="en-US" sz="11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el diff.
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 </a:t>
            </a:r>
            <a:r>
              <a:rPr lang="en-US" sz="1150" b="1" dirty="0" err="1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publiques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b="1" dirty="0" err="1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ni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b="1" dirty="0" err="1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modifiques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b="1" dirty="0" err="1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recursos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sz="1150" b="1" dirty="0" err="1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existentes</a:t>
            </a:r>
            <a:r>
              <a:rPr lang="en-US" sz="1150" b="1" dirty="0">
                <a:solidFill>
                  <a:srgbClr val="FFD16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</a:t>
            </a:r>
            <a:endParaRPr lang="en-US" sz="1150" dirty="0"/>
          </a:p>
          <a:p>
            <a:pPr>
              <a:lnSpc>
                <a:spcPts val="1518"/>
              </a:lnSpc>
              <a:spcBef>
                <a:spcPts val="900"/>
              </a:spcBef>
            </a:pPr>
            <a:endParaRPr lang="en-US" sz="1150" dirty="0"/>
          </a:p>
          <a:p>
            <a:pPr>
              <a:lnSpc>
                <a:spcPts val="1518"/>
              </a:lnSpc>
            </a:pPr>
            <a:endParaRPr lang="en-US" sz="1150" dirty="0"/>
          </a:p>
          <a:p>
            <a:pPr marL="0" indent="0" algn="l">
              <a:lnSpc>
                <a:spcPts val="1518"/>
              </a:lnSpc>
              <a:buNone/>
            </a:pP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HUMANO EN CONTROL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8945" y="632222"/>
            <a:ext cx="8446109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AGENTE TERMINA AQUÍ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48945" y="930920"/>
            <a:ext cx="8446109" cy="565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2"/>
              </a:lnSpc>
              <a:spcBef>
                <a:spcPts val="1200"/>
              </a:spcBef>
              <a:buNone/>
            </a:pPr>
            <a:r>
              <a:rPr lang="en-US" sz="42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LISTO PARA REVISIÓN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431750" y="1750219"/>
            <a:ext cx="6349901" cy="12650"/>
          </a:xfrm>
          <a:prstGeom prst="rect">
            <a:avLst/>
          </a:prstGeom>
          <a:solidFill>
            <a:srgbClr val="34405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3170" y="2016770"/>
            <a:ext cx="6995160" cy="264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80"/>
              </a:lnSpc>
              <a:spcBef>
                <a:spcPts val="2000"/>
              </a:spcBef>
              <a:buNone/>
            </a:pPr>
            <a:r>
              <a:rPr lang="en-US" sz="16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 abro Preview, compruebo el evento y decido si la versión se publica.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31750" y="2585591"/>
            <a:ext cx="8280499" cy="357039"/>
          </a:xfrm>
          <a:prstGeom prst="roundRect">
            <a:avLst>
              <a:gd name="adj" fmla="val 71141"/>
            </a:avLst>
          </a:prstGeom>
          <a:solidFill>
            <a:srgbClr val="29253A"/>
          </a:solidFill>
          <a:ln w="9525">
            <a:solidFill>
              <a:srgbClr val="FFD166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18422" y="2658517"/>
            <a:ext cx="5079992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automatización propone. El humano responde por la acción.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 4 · EL GIRO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Después de publicar, llega un comentario.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290638"/>
            <a:ext cx="3810000" cy="1159818"/>
          </a:xfrm>
          <a:prstGeom prst="roundRect">
            <a:avLst>
              <a:gd name="adj" fmla="val 9855"/>
            </a:avLst>
          </a:prstGeom>
          <a:solidFill>
            <a:srgbClr val="F1F3F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4150" y="1443038"/>
            <a:ext cx="3575304" cy="186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b="1" dirty="0">
                <a:solidFill>
                  <a:srgbClr val="182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Compañera: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84150" y="1718667"/>
            <a:ext cx="3575304" cy="579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spcBef>
                <a:spcPts val="700"/>
              </a:spcBef>
              <a:buNone/>
            </a:pPr>
            <a:r>
              <a:rPr lang="en-US" sz="1150" dirty="0">
                <a:solidFill>
                  <a:srgbClr val="182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“Gracias por configurarlo, pero no parece funcionar. Veo el valor en el dataLayer, pero la nueva variable devuelve undefined.”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31750" y="2653605"/>
            <a:ext cx="3886200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6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Incluye una captura de GTM Preview.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419451" y="1290638"/>
            <a:ext cx="4000500" cy="2743200"/>
          </a:xfrm>
          <a:prstGeom prst="roundRect">
            <a:avLst>
              <a:gd name="adj" fmla="val 3704"/>
            </a:avLst>
          </a:prstGeom>
          <a:solidFill>
            <a:srgbClr val="F6F7FA"/>
          </a:solidFill>
          <a:ln w="9525">
            <a:solidFill>
              <a:srgbClr val="CBD2E3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43276" y="1414463"/>
            <a:ext cx="3827907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Variables · select_item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43276" y="1700659"/>
            <a:ext cx="3752850" cy="0"/>
          </a:xfrm>
          <a:prstGeom prst="line">
            <a:avLst/>
          </a:prstGeom>
          <a:noFill/>
          <a:ln w="9525">
            <a:solidFill>
              <a:srgbClr val="CCD3E0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1" name="Text 9"/>
          <p:cNvSpPr/>
          <p:nvPr/>
        </p:nvSpPr>
        <p:spPr>
          <a:xfrm>
            <a:off x="4543276" y="1806922"/>
            <a:ext cx="3827907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dirty="0">
                <a:solidFill>
                  <a:srgbClr val="5D68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543276" y="2024807"/>
            <a:ext cx="3827907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1720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DLV - cta_position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543276" y="2344341"/>
            <a:ext cx="3827907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spcBef>
                <a:spcPts val="1300"/>
              </a:spcBef>
              <a:buNone/>
            </a:pPr>
            <a:r>
              <a:rPr lang="en-US" sz="950" dirty="0">
                <a:solidFill>
                  <a:srgbClr val="5D68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543276" y="2562225"/>
            <a:ext cx="3827907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spcBef>
                <a:spcPts val="500"/>
              </a:spcBef>
              <a:buNone/>
            </a:pPr>
            <a:r>
              <a:rPr lang="en-US" sz="950" b="1" dirty="0">
                <a:solidFill>
                  <a:srgbClr val="D443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undefined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543276" y="2932509"/>
            <a:ext cx="3752850" cy="332184"/>
          </a:xfrm>
          <a:prstGeom prst="roundRect">
            <a:avLst>
              <a:gd name="adj" fmla="val 19116"/>
            </a:avLst>
          </a:prstGeom>
          <a:solidFill>
            <a:srgbClr val="E9F8F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32127" y="3021360"/>
            <a:ext cx="3646652" cy="154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6"/>
              </a:lnSpc>
              <a:buNone/>
            </a:pPr>
            <a:r>
              <a:rPr lang="en-US" sz="950" dirty="0">
                <a:solidFill>
                  <a:srgbClr val="16794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ctaposition: "hero"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DECISIÓN DEL PÚBLICO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debería hacer la IA?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28738"/>
            <a:ext cx="8280499" cy="690414"/>
          </a:xfrm>
          <a:prstGeom prst="roundRect">
            <a:avLst>
              <a:gd name="adj" fmla="val 18395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33500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8707487" y="1328738"/>
            <a:ext cx="0" cy="690414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2014389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28738"/>
            <a:ext cx="0" cy="690414"/>
          </a:xfrm>
          <a:prstGeom prst="line">
            <a:avLst/>
          </a:prstGeom>
          <a:noFill/>
          <a:ln w="76200">
            <a:solidFill>
              <a:srgbClr val="FF6B7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73001" y="1503313"/>
            <a:ext cx="453289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88"/>
              </a:lnSpc>
              <a:buNone/>
            </a:pPr>
            <a:r>
              <a:rPr lang="en-US" sz="2100" b="1" dirty="0">
                <a:solidFill>
                  <a:srgbClr val="F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95102" y="1503313"/>
            <a:ext cx="4406131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5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Admitir que la implementación está mal y revertirla.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31750" y="2171551"/>
            <a:ext cx="8280499" cy="690414"/>
          </a:xfrm>
          <a:prstGeom prst="roundRect">
            <a:avLst>
              <a:gd name="adj" fmla="val 18395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31750" y="2176314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3" name="Shape 11"/>
          <p:cNvSpPr/>
          <p:nvPr/>
        </p:nvSpPr>
        <p:spPr>
          <a:xfrm>
            <a:off x="8707487" y="2171551"/>
            <a:ext cx="0" cy="690414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4" name="Shape 12"/>
          <p:cNvSpPr/>
          <p:nvPr/>
        </p:nvSpPr>
        <p:spPr>
          <a:xfrm>
            <a:off x="431750" y="2857202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5" name="Shape 13"/>
          <p:cNvSpPr/>
          <p:nvPr/>
        </p:nvSpPr>
        <p:spPr>
          <a:xfrm>
            <a:off x="469850" y="2171551"/>
            <a:ext cx="0" cy="690414"/>
          </a:xfrm>
          <a:prstGeom prst="line">
            <a:avLst/>
          </a:prstGeom>
          <a:noFill/>
          <a:ln w="76200">
            <a:solidFill>
              <a:srgbClr val="FF9F43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Text 14"/>
          <p:cNvSpPr/>
          <p:nvPr/>
        </p:nvSpPr>
        <p:spPr>
          <a:xfrm>
            <a:off x="673001" y="2346127"/>
            <a:ext cx="453289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88"/>
              </a:lnSpc>
              <a:buNone/>
            </a:pPr>
            <a:r>
              <a:rPr lang="en-US" sz="21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295102" y="2346127"/>
            <a:ext cx="5259881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5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Modificar GTM inmediatamente basándose en el comentario.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31750" y="3014365"/>
            <a:ext cx="8280499" cy="690414"/>
          </a:xfrm>
          <a:prstGeom prst="roundRect">
            <a:avLst>
              <a:gd name="adj" fmla="val 18395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31750" y="3019127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0" name="Shape 18"/>
          <p:cNvSpPr/>
          <p:nvPr/>
        </p:nvSpPr>
        <p:spPr>
          <a:xfrm>
            <a:off x="8707487" y="3014365"/>
            <a:ext cx="0" cy="690414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1" name="Shape 19"/>
          <p:cNvSpPr/>
          <p:nvPr/>
        </p:nvSpPr>
        <p:spPr>
          <a:xfrm>
            <a:off x="431750" y="3700016"/>
            <a:ext cx="8280499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2" name="Shape 20"/>
          <p:cNvSpPr/>
          <p:nvPr/>
        </p:nvSpPr>
        <p:spPr>
          <a:xfrm>
            <a:off x="469850" y="3014365"/>
            <a:ext cx="0" cy="690414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3" name="Text 21"/>
          <p:cNvSpPr/>
          <p:nvPr/>
        </p:nvSpPr>
        <p:spPr>
          <a:xfrm>
            <a:off x="673001" y="3188940"/>
            <a:ext cx="453289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88"/>
              </a:lnSpc>
              <a:buNone/>
            </a:pPr>
            <a:r>
              <a:rPr lang="en-US" sz="21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295102" y="3188940"/>
            <a:ext cx="5594762" cy="34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5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Leer el ticket, la implementación y las capturas antes de concluir.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8606730" y="4886474"/>
            <a:ext cx="10763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PISTA ESTÁ EN LA CAPTURA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estaba mirando otra variable.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28738"/>
            <a:ext cx="3810000" cy="2743200"/>
          </a:xfrm>
          <a:prstGeom prst="roundRect">
            <a:avLst>
              <a:gd name="adj" fmla="val 4630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33500"/>
            <a:ext cx="3810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4236988" y="1328738"/>
            <a:ext cx="0" cy="27432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4067175"/>
            <a:ext cx="3810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28738"/>
            <a:ext cx="0" cy="2743200"/>
          </a:xfrm>
          <a:prstGeom prst="line">
            <a:avLst/>
          </a:prstGeom>
          <a:noFill/>
          <a:ln w="76200">
            <a:solidFill>
              <a:srgbClr val="FF6B7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98450" y="1528763"/>
            <a:ext cx="341014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INSPECCIONADA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98450" y="1814661"/>
            <a:ext cx="3410141" cy="241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4"/>
              </a:lnSpc>
              <a:spcBef>
                <a:spcPts val="1100"/>
              </a:spcBef>
              <a:buNone/>
            </a:pPr>
            <a:r>
              <a:rPr lang="en-US" sz="1700" b="1" dirty="0">
                <a:solidFill>
                  <a:srgbClr val="FF6B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DLV - cta_position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98450" y="2259657"/>
            <a:ext cx="3410141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6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 un campo en el nivel raíz: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98450" y="2557165"/>
            <a:ext cx="3343275" cy="474166"/>
          </a:xfrm>
          <a:prstGeom prst="roundRect">
            <a:avLst>
              <a:gd name="adj" fmla="val 21427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7576" y="2706291"/>
            <a:ext cx="3105924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10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dataLayer.cta_position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98450" y="3183731"/>
            <a:ext cx="341014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F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existe → undefined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19451" y="1328738"/>
            <a:ext cx="3810000" cy="2743200"/>
          </a:xfrm>
          <a:prstGeom prst="roundRect">
            <a:avLst>
              <a:gd name="adj" fmla="val 4630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419451" y="1333500"/>
            <a:ext cx="3810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8224689" y="1328738"/>
            <a:ext cx="0" cy="27432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Shape 16"/>
          <p:cNvSpPr/>
          <p:nvPr/>
        </p:nvSpPr>
        <p:spPr>
          <a:xfrm>
            <a:off x="4419451" y="4067175"/>
            <a:ext cx="3810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9" name="Shape 17"/>
          <p:cNvSpPr/>
          <p:nvPr/>
        </p:nvSpPr>
        <p:spPr>
          <a:xfrm>
            <a:off x="4457551" y="1328738"/>
            <a:ext cx="0" cy="2743200"/>
          </a:xfrm>
          <a:prstGeom prst="line">
            <a:avLst/>
          </a:prstGeom>
          <a:noFill/>
          <a:ln w="76200">
            <a:solidFill>
              <a:srgbClr val="63E6A5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0" name="Text 18"/>
          <p:cNvSpPr/>
          <p:nvPr/>
        </p:nvSpPr>
        <p:spPr>
          <a:xfrm>
            <a:off x="4686151" y="1528763"/>
            <a:ext cx="341014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IMPLEMENTADA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686151" y="1814661"/>
            <a:ext cx="3410141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0"/>
              </a:lnSpc>
              <a:spcBef>
                <a:spcPts val="1100"/>
              </a:spcBef>
              <a:buNone/>
            </a:pPr>
            <a:r>
              <a:rPr lang="en-US" sz="1500" b="1" dirty="0">
                <a:solidFill>
                  <a:srgbClr val="63E6A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DLV - ecommerce.items.0.ctaposition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686151" y="2444353"/>
            <a:ext cx="3410141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6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 el campo anidado correcto: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686151" y="2741861"/>
            <a:ext cx="3343275" cy="474166"/>
          </a:xfrm>
          <a:prstGeom prst="roundRect">
            <a:avLst>
              <a:gd name="adj" fmla="val 21427"/>
            </a:avLst>
          </a:prstGeom>
          <a:solidFill>
            <a:srgbClr val="080C17"/>
          </a:solidFill>
          <a:ln w="9525">
            <a:solidFill>
              <a:srgbClr val="34405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835277" y="2890986"/>
            <a:ext cx="3105924" cy="17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86"/>
              </a:lnSpc>
              <a:buNone/>
            </a:pPr>
            <a:r>
              <a:rPr lang="en-US" sz="1050" dirty="0">
                <a:solidFill>
                  <a:srgbClr val="F7F8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ecommerce.items[0].ctaposition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686151" y="3368427"/>
            <a:ext cx="341014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→ "hero"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ACTO 5 · COMUNICACIÓN ASISTIDA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propone. Yo decido si respondo.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277987"/>
            <a:ext cx="5460950" cy="2768501"/>
          </a:xfrm>
          <a:prstGeom prst="roundRect">
            <a:avLst>
              <a:gd name="adj" fmla="val 4129"/>
            </a:avLst>
          </a:prstGeom>
          <a:solidFill>
            <a:srgbClr val="F1F3F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4150" y="1430387"/>
            <a:ext cx="5259273" cy="186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182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Gracias por comprobarlo.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84150" y="1718667"/>
            <a:ext cx="5259273" cy="3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spcBef>
                <a:spcPts val="800"/>
              </a:spcBef>
              <a:buNone/>
            </a:pPr>
            <a:r>
              <a:rPr lang="en-US" sz="1150" dirty="0">
                <a:solidFill>
                  <a:srgbClr val="182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variable resaltada en la captura lee el campo de nivel raíz, que no está presente en este evento, por lo que undefined es el resultado esperado.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84150" y="2212777"/>
            <a:ext cx="5259273" cy="39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spcBef>
                <a:spcPts val="800"/>
              </a:spcBef>
              <a:buNone/>
            </a:pPr>
            <a:r>
              <a:rPr lang="en-US" sz="1150" dirty="0">
                <a:solidFill>
                  <a:srgbClr val="182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variable creada para el ticket lee ecommerce.items[0].ctaposition. ¿Puedes comprobar esa variable en el mismo evento?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070402" y="1277987"/>
            <a:ext cx="2286000" cy="833735"/>
          </a:xfrm>
          <a:prstGeom prst="roundRect">
            <a:avLst>
              <a:gd name="adj" fmla="val 1523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070402" y="1282750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0" name="Shape 8"/>
          <p:cNvSpPr/>
          <p:nvPr/>
        </p:nvSpPr>
        <p:spPr>
          <a:xfrm>
            <a:off x="8351639" y="1277987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1" name="Shape 9"/>
          <p:cNvSpPr/>
          <p:nvPr/>
        </p:nvSpPr>
        <p:spPr>
          <a:xfrm>
            <a:off x="6070402" y="2106960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2" name="Shape 10"/>
          <p:cNvSpPr/>
          <p:nvPr/>
        </p:nvSpPr>
        <p:spPr>
          <a:xfrm>
            <a:off x="6108502" y="1277987"/>
            <a:ext cx="0" cy="833735"/>
          </a:xfrm>
          <a:prstGeom prst="line">
            <a:avLst/>
          </a:prstGeom>
          <a:noFill/>
          <a:ln w="7620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3" name="Text 11"/>
          <p:cNvSpPr/>
          <p:nvPr/>
        </p:nvSpPr>
        <p:spPr>
          <a:xfrm>
            <a:off x="6337102" y="1478012"/>
            <a:ext cx="185566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337102" y="1700510"/>
            <a:ext cx="185566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Reviso el texto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070402" y="2264122"/>
            <a:ext cx="2286000" cy="833735"/>
          </a:xfrm>
          <a:prstGeom prst="roundRect">
            <a:avLst>
              <a:gd name="adj" fmla="val 1523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070402" y="2268885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8351639" y="2264122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Shape 16"/>
          <p:cNvSpPr/>
          <p:nvPr/>
        </p:nvSpPr>
        <p:spPr>
          <a:xfrm>
            <a:off x="6070402" y="3093095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9" name="Shape 17"/>
          <p:cNvSpPr/>
          <p:nvPr/>
        </p:nvSpPr>
        <p:spPr>
          <a:xfrm>
            <a:off x="6108502" y="2264122"/>
            <a:ext cx="0" cy="833735"/>
          </a:xfrm>
          <a:prstGeom prst="line">
            <a:avLst/>
          </a:prstGeom>
          <a:noFill/>
          <a:ln w="7620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0" name="Text 18"/>
          <p:cNvSpPr/>
          <p:nvPr/>
        </p:nvSpPr>
        <p:spPr>
          <a:xfrm>
            <a:off x="6337102" y="2464147"/>
            <a:ext cx="185566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37102" y="2686645"/>
            <a:ext cx="185566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Decido enviarlo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070402" y="3250257"/>
            <a:ext cx="2286000" cy="833735"/>
          </a:xfrm>
          <a:prstGeom prst="roundRect">
            <a:avLst>
              <a:gd name="adj" fmla="val 1523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6070402" y="3255020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4" name="Shape 22"/>
          <p:cNvSpPr/>
          <p:nvPr/>
        </p:nvSpPr>
        <p:spPr>
          <a:xfrm>
            <a:off x="8351639" y="3250257"/>
            <a:ext cx="0" cy="833735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5" name="Shape 23"/>
          <p:cNvSpPr/>
          <p:nvPr/>
        </p:nvSpPr>
        <p:spPr>
          <a:xfrm>
            <a:off x="6070402" y="4079230"/>
            <a:ext cx="2286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6" name="Shape 24"/>
          <p:cNvSpPr/>
          <p:nvPr/>
        </p:nvSpPr>
        <p:spPr>
          <a:xfrm>
            <a:off x="6108502" y="3250257"/>
            <a:ext cx="0" cy="833735"/>
          </a:xfrm>
          <a:prstGeom prst="line">
            <a:avLst/>
          </a:prstGeom>
          <a:noFill/>
          <a:ln w="76200">
            <a:solidFill>
              <a:srgbClr val="63E6A5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7" name="Text 25"/>
          <p:cNvSpPr/>
          <p:nvPr/>
        </p:nvSpPr>
        <p:spPr>
          <a:xfrm>
            <a:off x="6337102" y="3450282"/>
            <a:ext cx="185566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337102" y="3672780"/>
            <a:ext cx="185566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spcBef>
                <a:spcPts val="600"/>
              </a:spcBef>
              <a:buNone/>
            </a:pPr>
            <a:r>
              <a:rPr lang="en-US" sz="13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“Correcto. Funciona.”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SISTEMA COMPLETO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83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tarea, varios especialistas, un responsable.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847552"/>
            <a:ext cx="1483072" cy="1524000"/>
          </a:xfrm>
          <a:prstGeom prst="roundRect">
            <a:avLst>
              <a:gd name="adj" fmla="val 85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852315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1910060" y="1847552"/>
            <a:ext cx="0" cy="15240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3366790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847552"/>
            <a:ext cx="0" cy="1524000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88287" y="2047577"/>
            <a:ext cx="1036674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88287" y="2295376"/>
            <a:ext cx="1036674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8287" y="2611636"/>
            <a:ext cx="1036674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7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Entiende y enruta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147292" y="2406402"/>
            <a:ext cx="323951" cy="40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2697510" y="1847552"/>
            <a:ext cx="1483072" cy="1524000"/>
          </a:xfrm>
          <a:prstGeom prst="roundRect">
            <a:avLst>
              <a:gd name="adj" fmla="val 85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2697510" y="1852315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5" name="Shape 13"/>
          <p:cNvSpPr/>
          <p:nvPr/>
        </p:nvSpPr>
        <p:spPr>
          <a:xfrm>
            <a:off x="4175820" y="1847552"/>
            <a:ext cx="0" cy="15240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2697510" y="3366790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2735610" y="1847552"/>
            <a:ext cx="0" cy="1524000"/>
          </a:xfrm>
          <a:prstGeom prst="line">
            <a:avLst/>
          </a:prstGeom>
          <a:noFill/>
          <a:ln w="762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Text 16"/>
          <p:cNvSpPr/>
          <p:nvPr/>
        </p:nvSpPr>
        <p:spPr>
          <a:xfrm>
            <a:off x="2954046" y="2047577"/>
            <a:ext cx="1036674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954046" y="2295376"/>
            <a:ext cx="1036674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 Admin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954046" y="2839045"/>
            <a:ext cx="1036674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7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413052" y="2406402"/>
            <a:ext cx="323951" cy="40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4963269" y="1847552"/>
            <a:ext cx="1483072" cy="1524000"/>
          </a:xfrm>
          <a:prstGeom prst="roundRect">
            <a:avLst>
              <a:gd name="adj" fmla="val 8563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4963269" y="1852315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4" name="Shape 22"/>
          <p:cNvSpPr/>
          <p:nvPr/>
        </p:nvSpPr>
        <p:spPr>
          <a:xfrm>
            <a:off x="6441579" y="1847552"/>
            <a:ext cx="0" cy="15240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5" name="Shape 23"/>
          <p:cNvSpPr/>
          <p:nvPr/>
        </p:nvSpPr>
        <p:spPr>
          <a:xfrm>
            <a:off x="4963269" y="3366790"/>
            <a:ext cx="1483072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6" name="Shape 24"/>
          <p:cNvSpPr/>
          <p:nvPr/>
        </p:nvSpPr>
        <p:spPr>
          <a:xfrm>
            <a:off x="5001369" y="1847552"/>
            <a:ext cx="0" cy="1524000"/>
          </a:xfrm>
          <a:prstGeom prst="line">
            <a:avLst/>
          </a:prstGeom>
          <a:noFill/>
          <a:ln w="7620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7" name="Text 25"/>
          <p:cNvSpPr/>
          <p:nvPr/>
        </p:nvSpPr>
        <p:spPr>
          <a:xfrm>
            <a:off x="5219806" y="2047577"/>
            <a:ext cx="1036674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5219806" y="2295376"/>
            <a:ext cx="1036674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Humano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219806" y="2611636"/>
            <a:ext cx="1036674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7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 y publica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678811" y="2406402"/>
            <a:ext cx="323951" cy="40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31" name="Text 29"/>
          <p:cNvSpPr/>
          <p:nvPr/>
        </p:nvSpPr>
        <p:spPr>
          <a:xfrm>
            <a:off x="7229029" y="1847552"/>
            <a:ext cx="1483221" cy="1524000"/>
          </a:xfrm>
          <a:prstGeom prst="roundRect">
            <a:avLst>
              <a:gd name="adj" fmla="val 8562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7229029" y="1852315"/>
            <a:ext cx="148322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3" name="Shape 31"/>
          <p:cNvSpPr/>
          <p:nvPr/>
        </p:nvSpPr>
        <p:spPr>
          <a:xfrm>
            <a:off x="8707487" y="1847552"/>
            <a:ext cx="0" cy="15240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4" name="Shape 32"/>
          <p:cNvSpPr/>
          <p:nvPr/>
        </p:nvSpPr>
        <p:spPr>
          <a:xfrm>
            <a:off x="7229029" y="3366790"/>
            <a:ext cx="1483221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5" name="Shape 33"/>
          <p:cNvSpPr/>
          <p:nvPr/>
        </p:nvSpPr>
        <p:spPr>
          <a:xfrm>
            <a:off x="7267129" y="1847552"/>
            <a:ext cx="0" cy="1524000"/>
          </a:xfrm>
          <a:prstGeom prst="line">
            <a:avLst/>
          </a:prstGeom>
          <a:noFill/>
          <a:ln w="76200">
            <a:solidFill>
              <a:srgbClr val="FF9F43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6" name="Text 34"/>
          <p:cNvSpPr/>
          <p:nvPr/>
        </p:nvSpPr>
        <p:spPr>
          <a:xfrm>
            <a:off x="7485564" y="2047577"/>
            <a:ext cx="1036826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485564" y="2295376"/>
            <a:ext cx="1036826" cy="227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92"/>
              </a:lnSpc>
              <a:spcBef>
                <a:spcPts val="800"/>
              </a:spcBef>
              <a:buNone/>
            </a:pPr>
            <a:r>
              <a:rPr lang="en-US" sz="16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Asistente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485564" y="2611636"/>
            <a:ext cx="1036826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7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Razona y redacta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694557" y="3752552"/>
            <a:ext cx="5754737" cy="373410"/>
          </a:xfrm>
          <a:prstGeom prst="roundRect">
            <a:avLst>
              <a:gd name="adj" fmla="val 68022"/>
            </a:avLst>
          </a:prstGeom>
          <a:solidFill>
            <a:srgbClr val="162C2C"/>
          </a:solidFill>
          <a:ln w="9525">
            <a:solidFill>
              <a:srgbClr val="63E6A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1831032" y="3825478"/>
            <a:ext cx="5591422" cy="22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92"/>
              </a:lnSpc>
              <a:buNone/>
            </a:pPr>
            <a:r>
              <a:rPr lang="en-US" sz="14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humano sigue siendo responsable de publicar y comunicarse.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REVEAL · LO QUE HABÍA DETRÁS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capas compartidas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28738"/>
            <a:ext cx="1879550" cy="2705100"/>
          </a:xfrm>
          <a:prstGeom prst="roundRect">
            <a:avLst>
              <a:gd name="adj" fmla="val 675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33500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2306538" y="1328738"/>
            <a:ext cx="0" cy="27051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4029075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28738"/>
            <a:ext cx="0" cy="2705100"/>
          </a:xfrm>
          <a:prstGeom prst="line">
            <a:avLst/>
          </a:prstGeom>
          <a:noFill/>
          <a:ln w="762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98450" y="1528763"/>
            <a:ext cx="1441082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98450" y="1776561"/>
            <a:ext cx="1441082" cy="3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800"/>
              </a:spcBef>
              <a:buNone/>
            </a:pPr>
            <a:r>
              <a:rPr lang="en-US" sz="2200" b="1" dirty="0">
                <a:solidFill>
                  <a:srgbClr val="A78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98450" y="2255937"/>
            <a:ext cx="1441082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Responsabilidades y límites claros.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98450" y="2825651"/>
            <a:ext cx="144108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8"/>
              </a:lnSpc>
              <a:spcBef>
                <a:spcPts val="18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Triage · GTM Admin · Iris · Builder…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489002" y="1328738"/>
            <a:ext cx="1879550" cy="2705100"/>
          </a:xfrm>
          <a:prstGeom prst="roundRect">
            <a:avLst>
              <a:gd name="adj" fmla="val 675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2489002" y="1333500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5" name="Shape 13"/>
          <p:cNvSpPr/>
          <p:nvPr/>
        </p:nvSpPr>
        <p:spPr>
          <a:xfrm>
            <a:off x="4363789" y="1328738"/>
            <a:ext cx="0" cy="27051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6" name="Shape 14"/>
          <p:cNvSpPr/>
          <p:nvPr/>
        </p:nvSpPr>
        <p:spPr>
          <a:xfrm>
            <a:off x="2489002" y="4029075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7" name="Shape 15"/>
          <p:cNvSpPr/>
          <p:nvPr/>
        </p:nvSpPr>
        <p:spPr>
          <a:xfrm>
            <a:off x="2527102" y="1328738"/>
            <a:ext cx="0" cy="2705100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Text 16"/>
          <p:cNvSpPr/>
          <p:nvPr/>
        </p:nvSpPr>
        <p:spPr>
          <a:xfrm>
            <a:off x="2755702" y="1528763"/>
            <a:ext cx="1441082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755702" y="1776561"/>
            <a:ext cx="1441082" cy="3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800"/>
              </a:spcBef>
              <a:buNone/>
            </a:pPr>
            <a:r>
              <a:rPr lang="en-US" sz="22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755702" y="2255937"/>
            <a:ext cx="1441082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Procedimientos, convenciones y reglas.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755702" y="2825651"/>
            <a:ext cx="144108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8"/>
              </a:lnSpc>
              <a:spcBef>
                <a:spcPts val="18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gtm-cli · atl-cli · implementación…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4546253" y="1328738"/>
            <a:ext cx="1879550" cy="2705100"/>
          </a:xfrm>
          <a:prstGeom prst="roundRect">
            <a:avLst>
              <a:gd name="adj" fmla="val 675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4546253" y="1333500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4" name="Shape 22"/>
          <p:cNvSpPr/>
          <p:nvPr/>
        </p:nvSpPr>
        <p:spPr>
          <a:xfrm>
            <a:off x="6421041" y="1328738"/>
            <a:ext cx="0" cy="27051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5" name="Shape 23"/>
          <p:cNvSpPr/>
          <p:nvPr/>
        </p:nvSpPr>
        <p:spPr>
          <a:xfrm>
            <a:off x="4546253" y="4029075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6" name="Shape 24"/>
          <p:cNvSpPr/>
          <p:nvPr/>
        </p:nvSpPr>
        <p:spPr>
          <a:xfrm>
            <a:off x="4584353" y="1328738"/>
            <a:ext cx="0" cy="2705100"/>
          </a:xfrm>
          <a:prstGeom prst="line">
            <a:avLst/>
          </a:prstGeom>
          <a:noFill/>
          <a:ln w="76200">
            <a:solidFill>
              <a:srgbClr val="63E6A5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7" name="Text 25"/>
          <p:cNvSpPr/>
          <p:nvPr/>
        </p:nvSpPr>
        <p:spPr>
          <a:xfrm>
            <a:off x="4812953" y="1528763"/>
            <a:ext cx="1441082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812953" y="1776561"/>
            <a:ext cx="1441082" cy="3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800"/>
              </a:spcBef>
              <a:buNone/>
            </a:pPr>
            <a:r>
              <a:rPr lang="en-US" sz="22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812953" y="2255937"/>
            <a:ext cx="1441082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real y acotado a sistemas.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812953" y="2825651"/>
            <a:ext cx="144108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8"/>
              </a:lnSpc>
              <a:spcBef>
                <a:spcPts val="18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Jira · GTM · GA4 · navegador…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6603504" y="1328738"/>
            <a:ext cx="1879550" cy="2705100"/>
          </a:xfrm>
          <a:prstGeom prst="roundRect">
            <a:avLst>
              <a:gd name="adj" fmla="val 6757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6603504" y="1333500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3" name="Shape 31"/>
          <p:cNvSpPr/>
          <p:nvPr/>
        </p:nvSpPr>
        <p:spPr>
          <a:xfrm>
            <a:off x="8478292" y="1328738"/>
            <a:ext cx="0" cy="270510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4" name="Shape 32"/>
          <p:cNvSpPr/>
          <p:nvPr/>
        </p:nvSpPr>
        <p:spPr>
          <a:xfrm>
            <a:off x="6603504" y="4029075"/>
            <a:ext cx="18795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5" name="Shape 33"/>
          <p:cNvSpPr/>
          <p:nvPr/>
        </p:nvSpPr>
        <p:spPr>
          <a:xfrm>
            <a:off x="6641604" y="1328738"/>
            <a:ext cx="0" cy="2705100"/>
          </a:xfrm>
          <a:prstGeom prst="line">
            <a:avLst/>
          </a:prstGeom>
          <a:noFill/>
          <a:ln w="76200">
            <a:solidFill>
              <a:srgbClr val="FF9F43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36" name="Text 34"/>
          <p:cNvSpPr/>
          <p:nvPr/>
        </p:nvSpPr>
        <p:spPr>
          <a:xfrm>
            <a:off x="6870204" y="1528763"/>
            <a:ext cx="1441082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870204" y="1776561"/>
            <a:ext cx="1441082" cy="3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800"/>
              </a:spcBef>
              <a:buNone/>
            </a:pPr>
            <a:r>
              <a:rPr lang="en-US" sz="22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Memoria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6870204" y="2255937"/>
            <a:ext cx="1441082" cy="341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spcBef>
                <a:spcPts val="14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Decisiones y hallazgos reutilizables.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6870204" y="2825651"/>
            <a:ext cx="1441082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88"/>
              </a:lnSpc>
              <a:spcBef>
                <a:spcPts val="18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Siempre contrastada con la fuente real.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348945" y="4249638"/>
            <a:ext cx="8446109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17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infraestructura existe para sostener el trabajo, no para convertirse en la historia.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50" y="355550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LLEVAR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31750" y="632222"/>
            <a:ext cx="8446109" cy="417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86"/>
              </a:lnSpc>
              <a:buNone/>
            </a:pPr>
            <a:r>
              <a:rPr lang="en-US" sz="31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empieces creando 27 agentes.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431750" y="1341388"/>
            <a:ext cx="4953000" cy="2920901"/>
          </a:xfrm>
          <a:prstGeom prst="roundRect">
            <a:avLst>
              <a:gd name="adj" fmla="val 4348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31750" y="1346150"/>
            <a:ext cx="4953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6" name="Shape 4"/>
          <p:cNvSpPr/>
          <p:nvPr/>
        </p:nvSpPr>
        <p:spPr>
          <a:xfrm>
            <a:off x="5379988" y="1341388"/>
            <a:ext cx="0" cy="2920901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7" name="Shape 5"/>
          <p:cNvSpPr/>
          <p:nvPr/>
        </p:nvSpPr>
        <p:spPr>
          <a:xfrm>
            <a:off x="431750" y="4257526"/>
            <a:ext cx="495300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8" name="Shape 6"/>
          <p:cNvSpPr/>
          <p:nvPr/>
        </p:nvSpPr>
        <p:spPr>
          <a:xfrm>
            <a:off x="469850" y="1341388"/>
            <a:ext cx="0" cy="2920901"/>
          </a:xfrm>
          <a:prstGeom prst="line">
            <a:avLst/>
          </a:prstGeom>
          <a:noFill/>
          <a:ln w="76200">
            <a:solidFill>
              <a:srgbClr val="31D7E8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9" name="Text 7"/>
          <p:cNvSpPr/>
          <p:nvPr/>
        </p:nvSpPr>
        <p:spPr>
          <a:xfrm>
            <a:off x="698450" y="1541413"/>
            <a:ext cx="4576001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DISEÑA TU PRIMER ESPECIALISTA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98450" y="1840111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Responsabilidad: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¿qué resultado posee?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98450" y="2165598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Conocimiento: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¿qué procedimiento necesita?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98450" y="2491085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¿a qué sistemas accede?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98450" y="2816572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Límites: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¿qué no debe hacer?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98450" y="3142059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Aprobación: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¿cuándo vuelve al humano?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8450" y="3467546"/>
            <a:ext cx="4576001" cy="2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64"/>
              </a:lnSpc>
              <a:buNone/>
            </a:pPr>
            <a:r>
              <a:rPr lang="en-US" sz="13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Memoria:</a:t>
            </a:r>
            <a:r>
              <a:rPr lang="en-US" sz="130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¿qué merece recordar?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562451" y="1341388"/>
            <a:ext cx="2793950" cy="2920901"/>
          </a:xfrm>
          <a:prstGeom prst="roundRect">
            <a:avLst>
              <a:gd name="adj" fmla="val 4546"/>
            </a:avLst>
          </a:prstGeom>
          <a:solidFill>
            <a:srgbClr val="151C3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5562451" y="1346150"/>
            <a:ext cx="2793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8" name="Shape 16"/>
          <p:cNvSpPr/>
          <p:nvPr/>
        </p:nvSpPr>
        <p:spPr>
          <a:xfrm>
            <a:off x="8351639" y="1341388"/>
            <a:ext cx="0" cy="2920901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19" name="Shape 17"/>
          <p:cNvSpPr/>
          <p:nvPr/>
        </p:nvSpPr>
        <p:spPr>
          <a:xfrm>
            <a:off x="5562451" y="4257526"/>
            <a:ext cx="2793950" cy="0"/>
          </a:xfrm>
          <a:prstGeom prst="line">
            <a:avLst/>
          </a:prstGeom>
          <a:noFill/>
          <a:ln w="9525">
            <a:solidFill>
              <a:srgbClr val="34405F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0" name="Shape 18"/>
          <p:cNvSpPr/>
          <p:nvPr/>
        </p:nvSpPr>
        <p:spPr>
          <a:xfrm>
            <a:off x="5600551" y="1341388"/>
            <a:ext cx="0" cy="2920901"/>
          </a:xfrm>
          <a:prstGeom prst="line">
            <a:avLst/>
          </a:prstGeom>
          <a:noFill/>
          <a:ln w="7620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en-MT"/>
          </a:p>
        </p:txBody>
      </p:sp>
      <p:sp>
        <p:nvSpPr>
          <p:cNvPr id="21" name="Text 19"/>
          <p:cNvSpPr/>
          <p:nvPr/>
        </p:nvSpPr>
        <p:spPr>
          <a:xfrm>
            <a:off x="5805879" y="1541413"/>
            <a:ext cx="2373770" cy="146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2"/>
              </a:lnSpc>
              <a:buNone/>
            </a:pPr>
            <a:r>
              <a:rPr lang="en-US" sz="90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CLAVE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805879" y="1865412"/>
            <a:ext cx="2373770" cy="65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92"/>
              </a:lnSpc>
              <a:spcBef>
                <a:spcPts val="1400"/>
              </a:spcBef>
              <a:buNone/>
            </a:pPr>
            <a:r>
              <a:rPr lang="en-US" sz="24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 el trabajo.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5805879" y="2650480"/>
            <a:ext cx="2373770" cy="65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92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FFD1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delegues la responsabilidad.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5805879" y="3575298"/>
            <a:ext cx="2373770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2100"/>
              </a:spcBef>
              <a:buNone/>
            </a:pPr>
            <a:r>
              <a:rPr lang="en-US" sz="10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y discusión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8945" y="406301"/>
            <a:ext cx="8446109" cy="162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80"/>
              </a:lnSpc>
              <a:spcAft>
                <a:spcPts val="900"/>
              </a:spcAft>
              <a:buNone/>
            </a:pPr>
            <a:r>
              <a:rPr lang="en-US" sz="10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SEGUIMOS EN CONTACTO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8945" y="682972"/>
            <a:ext cx="8446109" cy="565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452"/>
              </a:lnSpc>
              <a:buNone/>
            </a:pPr>
            <a:r>
              <a:rPr lang="en-US" sz="4200" b="1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Gracias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322836" y="1502271"/>
            <a:ext cx="1011778" cy="26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2"/>
              </a:lnSpc>
              <a:spcAft>
                <a:spcPts val="1000"/>
              </a:spcAft>
              <a:buNone/>
            </a:pPr>
            <a:r>
              <a:rPr lang="en-US" sz="1900" b="1" dirty="0">
                <a:solidFill>
                  <a:srgbClr val="31D7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149" y="1889671"/>
            <a:ext cx="2133302" cy="2171402"/>
          </a:xfrm>
          <a:prstGeom prst="roundRect">
            <a:avLst>
              <a:gd name="adj" fmla="val 595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Image 0" descr="qr-linked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50" y="1991171"/>
            <a:ext cx="1930301" cy="19303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8944" y="4175373"/>
            <a:ext cx="1119711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9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linkedin.com/in/dmpino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014423" y="1502271"/>
            <a:ext cx="1115005" cy="26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2"/>
              </a:lnSpc>
              <a:spcAft>
                <a:spcPts val="1000"/>
              </a:spcAft>
              <a:buNone/>
            </a:pPr>
            <a:r>
              <a:rPr lang="en-US" sz="1900" b="1" dirty="0">
                <a:solidFill>
                  <a:srgbClr val="FF9F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@damupi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3517999" y="1889671"/>
            <a:ext cx="2108002" cy="2146102"/>
          </a:xfrm>
          <a:prstGeom prst="roundRect">
            <a:avLst>
              <a:gd name="adj" fmla="val 7230"/>
            </a:avLst>
          </a:prstGeom>
          <a:solidFill>
            <a:srgbClr val="151C31"/>
          </a:solidFill>
          <a:ln w="38100">
            <a:solidFill>
              <a:srgbClr val="FF9F43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1" descr="damupi-avat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850" y="1978521"/>
            <a:ext cx="1930301" cy="193030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148617" y="4150072"/>
            <a:ext cx="846767" cy="170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44"/>
              </a:lnSpc>
              <a:spcBef>
                <a:spcPts val="900"/>
              </a:spcBef>
              <a:buNone/>
            </a:pPr>
            <a:r>
              <a:rPr lang="en-US" sz="1050" dirty="0">
                <a:solidFill>
                  <a:srgbClr val="F7F8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M. Pino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6905025" y="1502271"/>
            <a:ext cx="820201" cy="26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2"/>
              </a:lnSpc>
              <a:spcAft>
                <a:spcPts val="1000"/>
              </a:spcAft>
              <a:buNone/>
            </a:pPr>
            <a:r>
              <a:rPr lang="en-US" sz="1900" b="1" dirty="0">
                <a:solidFill>
                  <a:srgbClr val="63E6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248549" y="1889671"/>
            <a:ext cx="2133302" cy="2171402"/>
          </a:xfrm>
          <a:prstGeom prst="roundRect">
            <a:avLst>
              <a:gd name="adj" fmla="val 595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2" descr="qr-githu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50" y="1991171"/>
            <a:ext cx="1930301" cy="193030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850072" y="4175373"/>
            <a:ext cx="930107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88"/>
              </a:lnSpc>
              <a:spcBef>
                <a:spcPts val="900"/>
              </a:spcBef>
              <a:buNone/>
            </a:pPr>
            <a:r>
              <a:rPr lang="en-US" sz="850" dirty="0">
                <a:solidFill>
                  <a:srgbClr val="AAB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github.com/damupi</a:t>
            </a:r>
            <a:endParaRPr lang="en-US" sz="850" dirty="0"/>
          </a:p>
        </p:txBody>
      </p:sp>
      <p:sp>
        <p:nvSpPr>
          <p:cNvPr id="16" name="Text 11"/>
          <p:cNvSpPr/>
          <p:nvPr/>
        </p:nvSpPr>
        <p:spPr>
          <a:xfrm>
            <a:off x="431750" y="4886474"/>
            <a:ext cx="2544247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MeasureCamp Madrid 2026 · Agentes, skills y memoria</a:t>
            </a:r>
            <a:endParaRPr lang="en-US" sz="800" dirty="0"/>
          </a:p>
        </p:txBody>
      </p:sp>
      <p:sp>
        <p:nvSpPr>
          <p:cNvPr id="17" name="Text 12"/>
          <p:cNvSpPr/>
          <p:nvPr/>
        </p:nvSpPr>
        <p:spPr>
          <a:xfrm>
            <a:off x="8599289" y="4886474"/>
            <a:ext cx="115220" cy="13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800" dirty="0">
                <a:solidFill>
                  <a:srgbClr val="7783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1212</Words>
  <Application>Microsoft Macintosh PowerPoint</Application>
  <PresentationFormat>On-screen Show (16:9)</PresentationFormat>
  <Paragraphs>248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ns0:coreProperties xmlns:dc="http://purl.org/dc/elements/1.1/" xmlns:ns0="http://schemas.openxmlformats.org/package/2006/metadata/core-properties">
  <dc:title>Agentes, skills y memoria: mi sistema diario de IA</dc:title>
  <dc:subject>MeasureCamp Madrid 2026</dc:subject>
  <dc:creator>David M. Pino</dc:creator>
  <ns0:lastModifiedBy>David M. Pino</ns0:lastModifiedBy>
</ns0:coreProperties>
</file>